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5143500" cx="9144000"/>
  <p:notesSz cx="6858000" cy="9144000"/>
  <p:embeddedFontLst>
    <p:embeddedFont>
      <p:font typeface="Helvetica Neue"/>
      <p:regular r:id="rId73"/>
      <p:bold r:id="rId74"/>
      <p:italic r:id="rId75"/>
      <p:boldItalic r:id="rId76"/>
    </p:embeddedFont>
    <p:embeddedFont>
      <p:font typeface="Helvetica Neue Light"/>
      <p:regular r:id="rId77"/>
      <p:bold r:id="rId78"/>
      <p:italic r:id="rId79"/>
      <p:boldItalic r:id="rId80"/>
    </p:embeddedFont>
    <p:embeddedFont>
      <p:font typeface="Roboto Mono"/>
      <p:regular r:id="rId81"/>
      <p:bold r:id="rId82"/>
      <p:italic r:id="rId83"/>
      <p:boldItalic r:id="rId84"/>
    </p:embeddedFont>
    <p:embeddedFont>
      <p:font typeface="DM Sans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Mono-boldItalic.fntdata"/><Relationship Id="rId83" Type="http://schemas.openxmlformats.org/officeDocument/2006/relationships/font" Target="fonts/RobotoMono-italic.fntdata"/><Relationship Id="rId42" Type="http://schemas.openxmlformats.org/officeDocument/2006/relationships/slide" Target="slides/slide37.xml"/><Relationship Id="rId86" Type="http://schemas.openxmlformats.org/officeDocument/2006/relationships/font" Target="fonts/DMSans-bold.fntdata"/><Relationship Id="rId41" Type="http://schemas.openxmlformats.org/officeDocument/2006/relationships/slide" Target="slides/slide36.xml"/><Relationship Id="rId85" Type="http://schemas.openxmlformats.org/officeDocument/2006/relationships/font" Target="fonts/DMSans-regular.fntdata"/><Relationship Id="rId44" Type="http://schemas.openxmlformats.org/officeDocument/2006/relationships/slide" Target="slides/slide39.xml"/><Relationship Id="rId88" Type="http://schemas.openxmlformats.org/officeDocument/2006/relationships/font" Target="fonts/DMSans-boldItalic.fntdata"/><Relationship Id="rId43" Type="http://schemas.openxmlformats.org/officeDocument/2006/relationships/slide" Target="slides/slide38.xml"/><Relationship Id="rId87" Type="http://schemas.openxmlformats.org/officeDocument/2006/relationships/font" Target="fonts/DMSans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HelveticaNeueLight-boldItalic.fntdata"/><Relationship Id="rId82" Type="http://schemas.openxmlformats.org/officeDocument/2006/relationships/font" Target="fonts/RobotoMono-bold.fntdata"/><Relationship Id="rId81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HelveticaNeue-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-bold.fntdata"/><Relationship Id="rId33" Type="http://schemas.openxmlformats.org/officeDocument/2006/relationships/slide" Target="slides/slide28.xml"/><Relationship Id="rId77" Type="http://schemas.openxmlformats.org/officeDocument/2006/relationships/font" Target="fonts/HelveticaNeueLight-regular.fntdata"/><Relationship Id="rId32" Type="http://schemas.openxmlformats.org/officeDocument/2006/relationships/slide" Target="slides/slide27.xml"/><Relationship Id="rId76" Type="http://schemas.openxmlformats.org/officeDocument/2006/relationships/font" Target="fonts/HelveticaNeue-boldItalic.fntdata"/><Relationship Id="rId35" Type="http://schemas.openxmlformats.org/officeDocument/2006/relationships/slide" Target="slides/slide30.xml"/><Relationship Id="rId79" Type="http://schemas.openxmlformats.org/officeDocument/2006/relationships/font" Target="fonts/HelveticaNeueLight-italic.fntdata"/><Relationship Id="rId34" Type="http://schemas.openxmlformats.org/officeDocument/2006/relationships/slide" Target="slides/slide29.xml"/><Relationship Id="rId78" Type="http://schemas.openxmlformats.org/officeDocument/2006/relationships/font" Target="fonts/HelveticaNeueLight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details/35d6d95a-1c0f-42af-9806-e9968f006be6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2692724f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12692724f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d869e21d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d869e21d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692724fa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692724fa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92724fa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692724fa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d8ab2ab7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d8ab2ab7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d8ab2ab7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d8ab2ab7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692724fa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692724fa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692724fa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692724fa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692724fa5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692724fa5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692724fa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692724fa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692724fa5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692724fa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3c9d1b815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113c9d1b815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692724fa5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692724fa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92724fa5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692724fa5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692724fa5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692724fa5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692724fa5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692724fa5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692724fa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692724fa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692724fa5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692724fa5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692724fa5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692724fa5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7577e0d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7577e0d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7577e0d4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7577e0d4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7577e0d4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7577e0d4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692724f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2692724f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Temario del curso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Se muestra al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inicio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clase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Tiene un aspecto similar a un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calendario.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Resume rápidamente: título de la clase, número y contenidos que abarca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Guía rápida tanto para docentes, como para estudiantes.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Para mayor ubicación en el curso, también muestra en un tamaño más pequeño lo sucedido la clase anterior y la siguiente.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colocan los temas de la clase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deben enlazarse a la diapositiva correspondiente.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7577e0d4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7577e0d4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7577e0d4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7577e0d4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7577e0d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7577e0d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7577e0d4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7577e0d4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7577e0d4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7577e0d4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7577e0d4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7577e0d4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7577e0d4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7577e0d4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7577e0d4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7577e0d4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7577e0d4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7577e0d4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7577e0d4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7577e0d4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692724fa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692724fa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7577e0d4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7577e0d4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7577e0d4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7577e0d4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e8b849c0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e8b849c0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7577e0d43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7577e0d43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7577e0d4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7577e0d4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7577e0d43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7577e0d4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7577e0d4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7577e0d4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c4e35fa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c4e35fa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7577e0d43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7577e0d43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7577e0d43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27577e0d43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692724fa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692724fa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7577e0d43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7577e0d43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7577e0d43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7577e0d43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7577e0d4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7577e0d4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7577e0d4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7577e0d4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7577e0d4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27577e0d4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7577e0d4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7577e0d4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7577e0d4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7577e0d4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7577e0d43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7577e0d43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7577e0d43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7577e0d43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7577e0d4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27577e0d4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692724fa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692724fa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https://create.kahoot.it/details/35d6d95a-1c0f-42af-9806-e9968f006be6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dk1"/>
                </a:solidFill>
              </a:rPr>
              <a:t>Recuerda entrar al kahoot usando la cuenta Premium de Coder </a:t>
            </a:r>
            <a:br>
              <a:rPr b="1"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Haz click en “Empezar” y luego clickea la opción de “Modo clásico”. Obtendrás un pin para compartir con los estudiantes para que puedan ingresar al juego desde su dispositivo y comenzar a jugar. 💪🏼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27577e0d4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27577e0d4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27577e0d43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27577e0d43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27577e0d43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27577e0d43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27577e0d43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27577e0d43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7577e0d43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27577e0d43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7577e0d4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7577e0d4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7577e0d43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7577e0d43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7577e0d43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27577e0d43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92724fa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692724fa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Resumen, punteo, de los conceptos mas importantes vistos. Usar esta plantilla en todas las clases que requieran una recapitulación.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d869e21d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d869e21d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d8ab2ab7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d8ab2ab7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71.png"/><Relationship Id="rId5" Type="http://schemas.openxmlformats.org/officeDocument/2006/relationships/image" Target="../media/image66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/>
        </p:nvSpPr>
        <p:spPr>
          <a:xfrm>
            <a:off x="1461300" y="19927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Introducción a la librería científica con Python: Pandas (parte I)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" name="Google Shape;42;p15"/>
          <p:cNvSpPr txBox="1"/>
          <p:nvPr/>
        </p:nvSpPr>
        <p:spPr>
          <a:xfrm>
            <a:off x="1461300" y="14050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02.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73350" y="1908175"/>
            <a:ext cx="38346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Pandas facilita la manipulación de grandes volúmenes de datos a través de un conjunto de métodos y estructuras diseñadas para tal fin.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Extiende las funcionalidades de Numpy, por lo que sus estructuras de datos son totalmente compatibles.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4527575" y="1908175"/>
            <a:ext cx="38346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de uso libre, su primera versión se creó en 2008.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 enmarcado en un proyecto llamado NUMFOCUS (2015)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800" y="3720375"/>
            <a:ext cx="2739075" cy="11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450" y="3766726"/>
            <a:ext cx="3039298" cy="10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Tres estructuras fundamentales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473350" y="1908175"/>
            <a:ext cx="23370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Series (1D)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Dataframes (2D)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Paneles (3D)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curso trabajaremos principalmente con Series y DataFrames.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1332" t="0"/>
          <a:stretch/>
        </p:blipFill>
        <p:spPr>
          <a:xfrm>
            <a:off x="3610850" y="1358425"/>
            <a:ext cx="5057650" cy="321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 Series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457725" y="1071050"/>
            <a:ext cx="525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Series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 y cómo están compuestas?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457725" y="274450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series son objetos de una dimensión, con tres componentes principales: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Índices: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Pueden ser cualquier tipo de variable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Valores: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Asociados a cada índice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Nombre: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Que caracteriza a la serie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825" y="579588"/>
            <a:ext cx="2326799" cy="39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3649650" y="1104875"/>
            <a:ext cx="498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 como los Numpy arrays, pero con índices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3649650" y="2810088"/>
            <a:ext cx="49872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construyen a partir de otros objetos particulares, como las listas o los Numpy arrays.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Tienen índice propio.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718875" y="516448"/>
            <a:ext cx="24960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Numeros = 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Numeros_serie = pd.Series(Numeros)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(Numeros_serie)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029" y="1857121"/>
            <a:ext cx="1172021" cy="142927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718863" y="3408172"/>
            <a:ext cx="24960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(Numeros_serie[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662" y="4050577"/>
            <a:ext cx="322910" cy="189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1078512" y="1969554"/>
            <a:ext cx="36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180" name="Google Shape;180;p28"/>
          <p:cNvSpPr txBox="1"/>
          <p:nvPr/>
        </p:nvSpPr>
        <p:spPr>
          <a:xfrm>
            <a:off x="1446612" y="3899252"/>
            <a:ext cx="36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Series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73350" y="1908175"/>
            <a:ext cx="38346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Están formados por dos objetos vinculados: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el arreglo de índices y el arreglo de valores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974675" y="3041550"/>
            <a:ext cx="26808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(numeros_serie.index)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974675" y="3982225"/>
            <a:ext cx="26808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(numeros_serie.values)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75" y="4038655"/>
            <a:ext cx="33909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875" y="3075674"/>
            <a:ext cx="368619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4137350" y="3920575"/>
            <a:ext cx="55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192" name="Google Shape;192;p29"/>
          <p:cNvSpPr txBox="1"/>
          <p:nvPr/>
        </p:nvSpPr>
        <p:spPr>
          <a:xfrm>
            <a:off x="4137350" y="2979900"/>
            <a:ext cx="55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Series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473350" y="1908175"/>
            <a:ext cx="38346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Tanto el arreglo de índices como el de valores pueden modificarse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585000" y="2700725"/>
            <a:ext cx="56385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Numeros_en_texto = 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'primero'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'segundo'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'tercero'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'cuarto'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'quinto'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'sexto'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'séptimo'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'octavo'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'noveno'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'décimo'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Numeros_serie_2 = pd.Series(Numeros,index=Numeros_en_texto)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Numeros_serie_2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038" y="2295463"/>
            <a:ext cx="160972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6212375" y="3162425"/>
            <a:ext cx="55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473350" y="1908175"/>
            <a:ext cx="3834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Son una extensión de los objetos Series.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Pueden pensarse como una tabla, formada por varias Series de igual longitud.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Como toda tabla, consta de filas y columnas (2D).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fila tiene un elemento índice asociado.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338" y="2125188"/>
            <a:ext cx="27241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 continuación veremos los pasos para construir un Data Frame en vivo.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Profe, </a:t>
            </a: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 invitamos a que puedas compartir pantalla y mostrar cómo realizar esta práctica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0" name="Google Shape;220;p3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21" name="Google Shape;221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2" name="Google Shape;222;p3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6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" name="Google Shape;49;p16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" name="Google Shape;50;p16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473350" y="1908175"/>
            <a:ext cx="38346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Construyendo un Data Frame manualmente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Definir las listas que contienen la información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Construir las Series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4447550" y="1477150"/>
            <a:ext cx="3987300" cy="185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modelos = 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'A4 3.0 Quattro 4dr manual'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'A4 3.0 Quattro 4dr auto'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'A6 3.0 4dr'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'A6 3.0 Quattro 4dr'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'A4 3.0 convertible 2dr'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peso = 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3583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3627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3561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3880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3814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precios = 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'$33,430'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'$34,480'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'$36,640'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'$39,640'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'$42,490'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4447550" y="3440800"/>
            <a:ext cx="3987300" cy="79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Autos_peso = pd.Series(peso,index=modelos)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Autos_precio = pd.Series(precios,index=modelos) 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Construyendo un Data Frame manualmente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Hasta ahora...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786688" y="2735350"/>
            <a:ext cx="36420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(Autos_precio)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323" y="3330532"/>
            <a:ext cx="3108613" cy="105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938" y="3298292"/>
            <a:ext cx="3108616" cy="112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4715303" y="2756723"/>
            <a:ext cx="36420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(Autos_peso)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473350" y="1908175"/>
            <a:ext cx="38346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Construyendo un Data Frame manualmente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Construir el Data Frame a partir de las Series: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1101548" y="3138871"/>
            <a:ext cx="37905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Autos = pd.DataFrame({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'Peso'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:Autos_peso,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:Autos_precio})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Autos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651" y="2460193"/>
            <a:ext cx="3088147" cy="202840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6829010" y="2195150"/>
            <a:ext cx="153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… voilà!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4891995" y="3361280"/>
            <a:ext cx="3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473350" y="1908175"/>
            <a:ext cx="38346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Construyendo un Data Frame manualmente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Construyamos ahora un tablero de ajedrez ♟️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884725" y="3017000"/>
            <a:ext cx="4553700" cy="140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Ajedrez_64 = np.arange(</a:t>
            </a:r>
            <a:r>
              <a:rPr lang="es" sz="10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65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).reshape(</a:t>
            </a:r>
            <a:r>
              <a:rPr lang="es" sz="10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Ajedrez_df = pd.DataFrame(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Ajedrez_64,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columns=range(</a:t>
            </a:r>
            <a:r>
              <a:rPr lang="es" sz="10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index=[</a:t>
            </a:r>
            <a:r>
              <a:rPr lang="es" sz="10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'A'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'B'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'C'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'D'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'E'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'F'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'G'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0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'H'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Ajedrez_df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815" y="2404325"/>
            <a:ext cx="1969160" cy="216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5687513" y="3389875"/>
            <a:ext cx="53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DataFrames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640300" y="1632675"/>
            <a:ext cx="38346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resumen las series son objetos 2D (filas x columnas) con las siguientes propiedades: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Índices: Pueden ser cualquier tipo de variable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Valores: Asociados a cada índice y a cada columna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Nombre: Que caracteriza al Dataframe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Son, entonces, una generalización de series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723" y="1632675"/>
            <a:ext cx="3265075" cy="269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Manipulación de datos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en Pandas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Selección de datos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Indexamiento Series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473350" y="1908175"/>
            <a:ext cx="38346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 Pandas, existen tres formas de seleccionar elementos: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Mediante el índice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Mediante el método loc()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Mediante el método iloc() que utiliza sólo índices numéricos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4368909" y="2469673"/>
            <a:ext cx="2640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Numeros_serie_2[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'quinto'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4368909" y="3034809"/>
            <a:ext cx="2640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Numeros_serie_2.loc[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'quinto'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4368909" y="3656400"/>
            <a:ext cx="2640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Numeros_serie_2.iloc[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3956549" y="2413242"/>
            <a:ext cx="49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3956549" y="2978378"/>
            <a:ext cx="49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288" name="Google Shape;288;p41"/>
          <p:cNvSpPr txBox="1"/>
          <p:nvPr/>
        </p:nvSpPr>
        <p:spPr>
          <a:xfrm>
            <a:off x="3956549" y="3599957"/>
            <a:ext cx="49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grpSp>
        <p:nvGrpSpPr>
          <p:cNvPr id="289" name="Google Shape;289;p41"/>
          <p:cNvGrpSpPr/>
          <p:nvPr/>
        </p:nvGrpSpPr>
        <p:grpSpPr>
          <a:xfrm>
            <a:off x="7194792" y="2081457"/>
            <a:ext cx="1473703" cy="2066673"/>
            <a:chOff x="7061963" y="514350"/>
            <a:chExt cx="1609725" cy="2257425"/>
          </a:xfrm>
        </p:grpSpPr>
        <p:pic>
          <p:nvPicPr>
            <p:cNvPr id="290" name="Google Shape;29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1963" y="514350"/>
              <a:ext cx="1609725" cy="225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41"/>
            <p:cNvSpPr/>
            <p:nvPr/>
          </p:nvSpPr>
          <p:spPr>
            <a:xfrm>
              <a:off x="7078425" y="1332975"/>
              <a:ext cx="1449300" cy="230100"/>
            </a:xfrm>
            <a:prstGeom prst="rect">
              <a:avLst/>
            </a:prstGeom>
            <a:noFill/>
            <a:ln cap="flat" cmpd="sng" w="19050">
              <a:solidFill>
                <a:srgbClr val="3CEF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Indexamiento Data Frame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473350" y="1908175"/>
            <a:ext cx="5806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podemos seleccionar partes específicas del Data Frame, como índices, columnas y valores.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1353100" y="2600597"/>
            <a:ext cx="105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Autos.index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726" y="2600569"/>
            <a:ext cx="4886025" cy="44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 rotWithShape="1">
          <a:blip r:embed="rId4">
            <a:alphaModFix/>
          </a:blip>
          <a:srcRect b="1311050" l="21660" r="-21660" t="-1311050"/>
          <a:stretch/>
        </p:blipFill>
        <p:spPr>
          <a:xfrm>
            <a:off x="4347053" y="3942894"/>
            <a:ext cx="2124730" cy="13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111" y="3091747"/>
            <a:ext cx="2124729" cy="13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/>
        </p:nvSpPr>
        <p:spPr>
          <a:xfrm>
            <a:off x="1353100" y="3291261"/>
            <a:ext cx="105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Autos.columns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726" y="3327274"/>
            <a:ext cx="2642527" cy="20412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1353100" y="4002227"/>
            <a:ext cx="105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Autos.values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8726" y="4045053"/>
            <a:ext cx="2642536" cy="66922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2385649" y="3935828"/>
            <a:ext cx="4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307" name="Google Shape;307;p42"/>
          <p:cNvSpPr txBox="1"/>
          <p:nvPr/>
        </p:nvSpPr>
        <p:spPr>
          <a:xfrm>
            <a:off x="2385649" y="3245164"/>
            <a:ext cx="4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2385649" y="2554499"/>
            <a:ext cx="4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Indexamiento Data Frame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43"/>
          <p:cNvSpPr txBox="1"/>
          <p:nvPr/>
        </p:nvSpPr>
        <p:spPr>
          <a:xfrm>
            <a:off x="473350" y="1908175"/>
            <a:ext cx="38346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Selección de columna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Selección de fila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5" name="Google Shape;315;p43"/>
          <p:cNvPicPr preferRelativeResize="0"/>
          <p:nvPr/>
        </p:nvPicPr>
        <p:blipFill rotWithShape="1">
          <a:blip r:embed="rId3">
            <a:alphaModFix/>
          </a:blip>
          <a:srcRect b="1311050" l="21660" r="-21660" t="-1311050"/>
          <a:stretch/>
        </p:blipFill>
        <p:spPr>
          <a:xfrm>
            <a:off x="4538450" y="3492475"/>
            <a:ext cx="2841551" cy="1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 txBox="1"/>
          <p:nvPr/>
        </p:nvSpPr>
        <p:spPr>
          <a:xfrm>
            <a:off x="4569189" y="3829146"/>
            <a:ext cx="4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317" name="Google Shape;317;p43"/>
          <p:cNvSpPr txBox="1"/>
          <p:nvPr/>
        </p:nvSpPr>
        <p:spPr>
          <a:xfrm>
            <a:off x="2895975" y="3269020"/>
            <a:ext cx="4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686" y="1908175"/>
            <a:ext cx="2831514" cy="1069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/>
          <p:nvPr/>
        </p:nvSpPr>
        <p:spPr>
          <a:xfrm>
            <a:off x="1509251" y="3889767"/>
            <a:ext cx="30600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Autos.loc[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'A4 3.0 Quattro 4dr auto'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,]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1509251" y="3322107"/>
            <a:ext cx="13866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Autos.values[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5733" y="3376055"/>
            <a:ext cx="3304982" cy="28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2575" y="3674863"/>
            <a:ext cx="3838075" cy="52473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/>
        </p:nvSpPr>
        <p:spPr>
          <a:xfrm>
            <a:off x="3764669" y="2390846"/>
            <a:ext cx="12192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Autos[</a:t>
            </a:r>
            <a:r>
              <a:rPr lang="es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'Peso'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4971659" y="2305295"/>
            <a:ext cx="4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7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17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1" name="Google Shape;61;p17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7"/>
          <p:cNvSpPr txBox="1"/>
          <p:nvPr/>
        </p:nvSpPr>
        <p:spPr>
          <a:xfrm>
            <a:off x="1320125" y="1865200"/>
            <a:ext cx="192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necesidad de información en la Industria 4.0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" name="Google Shape;63;p17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4" name="Google Shape;64;p17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7"/>
          <p:cNvSpPr txBox="1"/>
          <p:nvPr/>
        </p:nvSpPr>
        <p:spPr>
          <a:xfrm>
            <a:off x="3608075" y="1901000"/>
            <a:ext cx="192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Introducción a librería científica Python: Pandas (Parte 1)</a:t>
            </a:r>
            <a:endParaRPr b="1" sz="12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" name="Google Shape;66;p17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7" name="Google Shape;67;p17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7"/>
          <p:cNvSpPr txBox="1"/>
          <p:nvPr/>
        </p:nvSpPr>
        <p:spPr>
          <a:xfrm>
            <a:off x="5865600" y="1865200"/>
            <a:ext cx="192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Introducción a la programación con Python (Parte I)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9" name="Google Shape;69;p17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7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7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7"/>
          <p:cNvSpPr txBox="1"/>
          <p:nvPr/>
        </p:nvSpPr>
        <p:spPr>
          <a:xfrm>
            <a:off x="1395275" y="2972375"/>
            <a:ext cx="17784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ransformación digital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ctividad colaborativa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5955750" y="2972375"/>
            <a:ext cx="185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ociones básicas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esafío genérico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3645426" y="2631125"/>
            <a:ext cx="1854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ociones básicas de Pandas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peraciones en Pandas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ráctica integradora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Indexamiento Data Frame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Selección con condición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Supongamos que necesitamos un listado de precios de aquellos autos con peso mayor a 3600…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551375" y="3552175"/>
            <a:ext cx="3667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Autos.loc[Autos.Peso &gt;=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3600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2" name="Google Shape;332;p44"/>
          <p:cNvPicPr preferRelativeResize="0"/>
          <p:nvPr/>
        </p:nvPicPr>
        <p:blipFill rotWithShape="1">
          <a:blip r:embed="rId3">
            <a:alphaModFix/>
          </a:blip>
          <a:srcRect b="1311050" l="21660" r="-21660" t="-1311050"/>
          <a:stretch/>
        </p:blipFill>
        <p:spPr>
          <a:xfrm>
            <a:off x="4538450" y="3644875"/>
            <a:ext cx="2841551" cy="1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4"/>
          <p:cNvSpPr txBox="1"/>
          <p:nvPr/>
        </p:nvSpPr>
        <p:spPr>
          <a:xfrm>
            <a:off x="4243938" y="3490525"/>
            <a:ext cx="53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313" y="3284375"/>
            <a:ext cx="37814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básicas de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en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Transposición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473350" y="1908175"/>
            <a:ext cx="38346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Consiste en intercambiar filas de un Data Frame por sus columnas.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Puede resultar más cómodo trabajar con el Data Frame transpuesto que con el original.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471" y="3727638"/>
            <a:ext cx="6059163" cy="73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/>
        </p:nvSpPr>
        <p:spPr>
          <a:xfrm>
            <a:off x="1238811" y="3360800"/>
            <a:ext cx="1043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Autos.T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p46"/>
          <p:cNvSpPr txBox="1"/>
          <p:nvPr/>
        </p:nvSpPr>
        <p:spPr>
          <a:xfrm>
            <a:off x="4572300" y="1908163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En ocasiones necesitamos ver las cosas desde otra perspectiva...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Vectorizadas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Desde Numpy, en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473350" y="1908175"/>
            <a:ext cx="3834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funciones vectorizadas o ufuncs de Numpy pueden realizarse también sobre Data Frames y Series.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Tras ejecutar la operación se conservan los índices.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641100" y="3234150"/>
            <a:ext cx="5944200" cy="79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Numeros_3 = range(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Numeros_serie_3 = pd.Series(Numeros_3,index=Numeros_en_texto)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Numeros_serie_3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873" y="2345825"/>
            <a:ext cx="1480575" cy="20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/>
        </p:nvSpPr>
        <p:spPr>
          <a:xfrm>
            <a:off x="6711488" y="3384900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Ufuncs sobre Data Frames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Los Data Frames también admiten operaciones vectorizadas 🚀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Calculemos el porcentaje de un Data Frame con respecto a los valores de su primera fila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48"/>
          <p:cNvSpPr txBox="1"/>
          <p:nvPr/>
        </p:nvSpPr>
        <p:spPr>
          <a:xfrm>
            <a:off x="3867983" y="372096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👉</a:t>
            </a:r>
            <a:endParaRPr/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044" y="3215616"/>
            <a:ext cx="1861276" cy="123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399" y="3231283"/>
            <a:ext cx="2259818" cy="12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/>
        </p:nvSpPr>
        <p:spPr>
          <a:xfrm>
            <a:off x="5282276" y="1908175"/>
            <a:ext cx="32547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largo = 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Autos_2 = pd.DataFrame({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'Peso'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:peso,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'Largo'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:largo},index=modelos)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Autos_2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1069972" y="3748676"/>
            <a:ext cx="28116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Autos_2 / Autos_2.iloc[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*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Conservación de índices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49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Veamos qué sucede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 los índices al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sumar series…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143" y="2660055"/>
            <a:ext cx="1290985" cy="181612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 txBox="1"/>
          <p:nvPr/>
        </p:nvSpPr>
        <p:spPr>
          <a:xfrm>
            <a:off x="5550288" y="1996547"/>
            <a:ext cx="29454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Numeros_serie_2 + Numeros_serie_3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49"/>
          <p:cNvSpPr txBox="1"/>
          <p:nvPr/>
        </p:nvSpPr>
        <p:spPr>
          <a:xfrm>
            <a:off x="2454650" y="2231238"/>
            <a:ext cx="2945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Numeros_serie_2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8" name="Google Shape;3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591" y="2660045"/>
            <a:ext cx="1290985" cy="177785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9"/>
          <p:cNvSpPr/>
          <p:nvPr/>
        </p:nvSpPr>
        <p:spPr>
          <a:xfrm>
            <a:off x="6302451" y="2629075"/>
            <a:ext cx="685500" cy="16488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Conservación de índices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50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forma de sumar Series o DataFrames es con 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.add()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6" name="Google Shape;386;p50"/>
          <p:cNvSpPr txBox="1"/>
          <p:nvPr/>
        </p:nvSpPr>
        <p:spPr>
          <a:xfrm>
            <a:off x="989850" y="3072900"/>
            <a:ext cx="43530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Numeros_serie_2.add(Numeros_serie_3)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7" name="Google Shape;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275" y="1994638"/>
            <a:ext cx="166687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/>
          <p:nvPr/>
        </p:nvSpPr>
        <p:spPr>
          <a:xfrm>
            <a:off x="6406550" y="1954650"/>
            <a:ext cx="885000" cy="21288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0"/>
          <p:cNvSpPr txBox="1"/>
          <p:nvPr/>
        </p:nvSpPr>
        <p:spPr>
          <a:xfrm>
            <a:off x="5618488" y="2996700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Conservación de índices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51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¿Y si sumamos series con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índices incompatibles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?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2023530" y="2455250"/>
            <a:ext cx="4086000" cy="64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Numeros_serie_2_porcion = Numeros_serie_2[</a:t>
            </a:r>
            <a:r>
              <a:rPr lang="es" sz="9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9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" sz="9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s" sz="9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Numeros_serie_3_porcion = Numeros_serie_3[</a:t>
            </a:r>
            <a:r>
              <a:rPr lang="es" sz="9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9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" sz="9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9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print(Numeros_serie_3_porcion, Nnumeros_serie_2_porcion</a:t>
            </a:r>
            <a:endParaRPr sz="9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7" name="Google Shape;3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95" y="2125225"/>
            <a:ext cx="1188917" cy="69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053" y="2132475"/>
            <a:ext cx="1232414" cy="68145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1"/>
          <p:cNvSpPr txBox="1"/>
          <p:nvPr/>
        </p:nvSpPr>
        <p:spPr>
          <a:xfrm>
            <a:off x="2042481" y="3371789"/>
            <a:ext cx="4125000" cy="32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print(Numeros_serie_2_porcion + Numeros_serie_3_porcion)</a:t>
            </a:r>
            <a:endParaRPr sz="9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0" name="Google Shape;400;p51"/>
          <p:cNvSpPr txBox="1"/>
          <p:nvPr/>
        </p:nvSpPr>
        <p:spPr>
          <a:xfrm>
            <a:off x="6167470" y="3168830"/>
            <a:ext cx="33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2923" y="2994747"/>
            <a:ext cx="1430934" cy="81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1"/>
          <p:cNvSpPr txBox="1"/>
          <p:nvPr/>
        </p:nvSpPr>
        <p:spPr>
          <a:xfrm>
            <a:off x="1975563" y="3894404"/>
            <a:ext cx="452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¡Los índices que no coinciden se rellenan con </a:t>
            </a:r>
            <a:r>
              <a:rPr b="1" lang="es" sz="1350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NaN</a:t>
            </a:r>
            <a:r>
              <a:rPr lang="es" sz="1350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!  </a:t>
            </a:r>
            <a:endParaRPr sz="1350">
              <a:solidFill>
                <a:srgbClr val="FFFFFF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51"/>
          <p:cNvSpPr/>
          <p:nvPr/>
        </p:nvSpPr>
        <p:spPr>
          <a:xfrm>
            <a:off x="7613952" y="2994747"/>
            <a:ext cx="453300" cy="3210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ausentes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Houston… tenemos un problema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53"/>
          <p:cNvSpPr txBox="1"/>
          <p:nvPr/>
        </p:nvSpPr>
        <p:spPr>
          <a:xfrm>
            <a:off x="1565850" y="1608750"/>
            <a:ext cx="601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¿Qué hacemos con los datos faltantes?</a:t>
            </a:r>
            <a:endParaRPr b="1"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5" name="Google Shape;4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488" y="2248425"/>
            <a:ext cx="4013026" cy="22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/>
        </p:nvSpPr>
        <p:spPr>
          <a:xfrm>
            <a:off x="2690561" y="1451613"/>
            <a:ext cx="4281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estructuras de datos en Pandas.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el uso de Pandas para la manipulación de grandes volúmenes de datos.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8"/>
          <p:cNvCxnSpPr>
            <a:stCxn id="80" idx="2"/>
            <a:endCxn id="82" idx="0"/>
          </p:cNvCxnSpPr>
          <p:nvPr/>
        </p:nvCxnSpPr>
        <p:spPr>
          <a:xfrm flipH="1" rot="-5400000">
            <a:off x="2052975" y="19602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Lidiando con valores faltantes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p54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mayoría de las operaciones de Pandas admiten un parámetro fill_value, que indica el valor a insertar en caso de resultar un NaN.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2" name="Google Shape;422;p54"/>
          <p:cNvSpPr txBox="1"/>
          <p:nvPr/>
        </p:nvSpPr>
        <p:spPr>
          <a:xfrm>
            <a:off x="2479967" y="2911500"/>
            <a:ext cx="5511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Numeros_serie_2_porcion.add(Numeros_serie_3_porcion, fill_value=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71" y="3543218"/>
            <a:ext cx="1591348" cy="84480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4"/>
          <p:cNvSpPr txBox="1"/>
          <p:nvPr/>
        </p:nvSpPr>
        <p:spPr>
          <a:xfrm>
            <a:off x="2350575" y="3587071"/>
            <a:ext cx="3025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caso, especificamos que en caso de encontrar un valor faltante lo reemplace por 0.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5375954" y="3816482"/>
            <a:ext cx="33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¿Datos ausentes, por qué?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1" name="Google Shape;431;p5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Como futuros Data Scientists, comúnmente nos toparemos con valores faltantes o ausentes que podrían provenir de las siguientes situaciones: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55"/>
          <p:cNvSpPr txBox="1"/>
          <p:nvPr/>
        </p:nvSpPr>
        <p:spPr>
          <a:xfrm>
            <a:off x="4527575" y="1908175"/>
            <a:ext cx="38346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Fallas en algún paso de la carga de datos.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Omisión directa de la carga de datos.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Reticencia de parte de un encuestado a dar una respuesta determinada.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¡Los valores faltantes son más comunes de lo que se piensa!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/>
        </p:nvSpPr>
        <p:spPr>
          <a:xfrm>
            <a:off x="3649500" y="1104863"/>
            <a:ext cx="498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a Number: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representante del valor faltante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56"/>
          <p:cNvSpPr txBox="1"/>
          <p:nvPr/>
        </p:nvSpPr>
        <p:spPr>
          <a:xfrm>
            <a:off x="3596600" y="2865113"/>
            <a:ext cx="4987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NaN significa Not a Number y es el valor faltante por defecto.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tipo de dato especial de punto flotante.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propiedades especiales: cualquier operación que involucre NaN da como resultado NaN.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9" name="Google Shape;4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6"/>
          <p:cNvSpPr/>
          <p:nvPr/>
        </p:nvSpPr>
        <p:spPr>
          <a:xfrm>
            <a:off x="-22250" y="-15575"/>
            <a:ext cx="33282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2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Propagación de valores faltantes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57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Veamos qué sucede al operar con NaN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Probemos esta propiedad utilizando el objeto NaN de Numpy: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8" name="Google Shape;448;p57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Algunas funciones están preparadas para trabajar con NaN: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p57"/>
          <p:cNvSpPr txBox="1"/>
          <p:nvPr/>
        </p:nvSpPr>
        <p:spPr>
          <a:xfrm>
            <a:off x="2255882" y="3052575"/>
            <a:ext cx="2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450" name="Google Shape;450;p57"/>
          <p:cNvSpPr txBox="1"/>
          <p:nvPr/>
        </p:nvSpPr>
        <p:spPr>
          <a:xfrm>
            <a:off x="786329" y="3978850"/>
            <a:ext cx="1263900" cy="3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8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* valor_nan</a:t>
            </a:r>
            <a:endParaRPr sz="8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1" name="Google Shape;4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592" y="3956650"/>
            <a:ext cx="754800" cy="35220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7"/>
          <p:cNvSpPr txBox="1"/>
          <p:nvPr/>
        </p:nvSpPr>
        <p:spPr>
          <a:xfrm>
            <a:off x="786325" y="3074175"/>
            <a:ext cx="1508100" cy="44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valor_nan = np.nan</a:t>
            </a:r>
            <a:endParaRPr sz="8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s" sz="8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(valor_nan)</a:t>
            </a:r>
            <a:endParaRPr sz="8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3" name="Google Shape;45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025" y="3161038"/>
            <a:ext cx="845550" cy="2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7"/>
          <p:cNvSpPr txBox="1"/>
          <p:nvPr/>
        </p:nvSpPr>
        <p:spPr>
          <a:xfrm>
            <a:off x="2007915" y="3886004"/>
            <a:ext cx="2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455" name="Google Shape;455;p57"/>
          <p:cNvSpPr txBox="1"/>
          <p:nvPr/>
        </p:nvSpPr>
        <p:spPr>
          <a:xfrm>
            <a:off x="4847672" y="2616139"/>
            <a:ext cx="1989600" cy="3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np.nanprod([</a:t>
            </a:r>
            <a:r>
              <a:rPr lang="es" sz="8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8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,valor_nan])</a:t>
            </a:r>
            <a:endParaRPr sz="8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6" name="Google Shape;45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4673" y="2654057"/>
            <a:ext cx="754800" cy="3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7"/>
          <p:cNvSpPr txBox="1"/>
          <p:nvPr/>
        </p:nvSpPr>
        <p:spPr>
          <a:xfrm>
            <a:off x="6936461" y="2581575"/>
            <a:ext cx="32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458" name="Google Shape;458;p57"/>
          <p:cNvSpPr txBox="1"/>
          <p:nvPr/>
        </p:nvSpPr>
        <p:spPr>
          <a:xfrm>
            <a:off x="4566475" y="3436700"/>
            <a:ext cx="3236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En este caso, Numpy le asignó un valor de 1 y realizó la multiplicación normalmente.</a:t>
            </a:r>
            <a:endParaRPr sz="1350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Trabajando con datos ausentes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58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Estos valores podrían no ser adecuados para algunos algoritmos de Data Science. Por ello, deben ser manejados correctamente.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Pandas nos provee de herramientas para trabajar con ellos.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58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Primero que nada, definamos nuestro conjunto de prueba: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58"/>
          <p:cNvSpPr txBox="1"/>
          <p:nvPr/>
        </p:nvSpPr>
        <p:spPr>
          <a:xfrm>
            <a:off x="6387125" y="361278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467" name="Google Shape;467;p58"/>
          <p:cNvSpPr txBox="1"/>
          <p:nvPr/>
        </p:nvSpPr>
        <p:spPr>
          <a:xfrm>
            <a:off x="442250" y="3595175"/>
            <a:ext cx="6017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Numeros_nan = Numeros_serie_2_porcion + Numeros_serie_3_porcion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Numeros_nan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8" name="Google Shape;4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050" y="3338325"/>
            <a:ext cx="186690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Trabajando con datos ausentes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59"/>
          <p:cNvSpPr txBox="1"/>
          <p:nvPr/>
        </p:nvSpPr>
        <p:spPr>
          <a:xfrm>
            <a:off x="473350" y="1908175"/>
            <a:ext cx="38346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Veamos algunos ejemplos...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marcarlos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reemplazarlos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eliminarlos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5524925" y="2059145"/>
            <a:ext cx="39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476" name="Google Shape;476;p59"/>
          <p:cNvSpPr txBox="1"/>
          <p:nvPr/>
        </p:nvSpPr>
        <p:spPr>
          <a:xfrm>
            <a:off x="3389781" y="2108277"/>
            <a:ext cx="2126100" cy="33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Numeros_nan.isnull()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3389775" y="3007079"/>
            <a:ext cx="2126100" cy="33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Numeros_nan.fillna(</a:t>
            </a:r>
            <a:r>
              <a:rPr lang="es" sz="10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8" name="Google Shape;4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410" y="3734816"/>
            <a:ext cx="1515940" cy="48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410" y="2794067"/>
            <a:ext cx="1455300" cy="79612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9"/>
          <p:cNvSpPr txBox="1"/>
          <p:nvPr/>
        </p:nvSpPr>
        <p:spPr>
          <a:xfrm>
            <a:off x="3389775" y="3807637"/>
            <a:ext cx="2126100" cy="33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Numeros_nan.dropna()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1" name="Google Shape;48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4409" y="1861350"/>
            <a:ext cx="1455298" cy="7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 txBox="1"/>
          <p:nvPr/>
        </p:nvSpPr>
        <p:spPr>
          <a:xfrm>
            <a:off x="5524925" y="2880618"/>
            <a:ext cx="39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483" name="Google Shape;483;p59"/>
          <p:cNvSpPr txBox="1"/>
          <p:nvPr/>
        </p:nvSpPr>
        <p:spPr>
          <a:xfrm>
            <a:off x="5524925" y="3758505"/>
            <a:ext cx="39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Metódo pct_change()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/>
        </p:nvSpPr>
        <p:spPr>
          <a:xfrm>
            <a:off x="501450" y="1081750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Metódo pct_change()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 txBox="1"/>
          <p:nvPr/>
        </p:nvSpPr>
        <p:spPr>
          <a:xfrm>
            <a:off x="549525" y="2192888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pct_change() de Pandas se aplica en series con datos numéricos para calcular el cambio de porcentual de un valor respecto al anterior.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Resulta útil al momento de monitorear variables numéricas.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Si tenemos n datos numericos entonces tendremos n-1 cambios porcentuales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6" name="Google Shape;4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475" y="978123"/>
            <a:ext cx="2823726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2950" y="2529742"/>
            <a:ext cx="3224774" cy="177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6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63"/>
          <p:cNvSpPr txBox="1"/>
          <p:nvPr/>
        </p:nvSpPr>
        <p:spPr>
          <a:xfrm>
            <a:off x="473350" y="162610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¡Llevemos lo visto hasta el momento a la acción!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Utilizaremos la carpeta de Notebooks con los archivos Clase02_Acciones.ipynb con el fin de manipular series y dataframes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0" name="Google Shape;510;p6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11" name="Google Shape;511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2" name="Google Shape;512;p6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0" name="Google Shape;90;p19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/>
          <p:nvPr/>
        </p:nvSpPr>
        <p:spPr>
          <a:xfrm>
            <a:off x="1057750" y="3463173"/>
            <a:ext cx="1347600" cy="551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Manipulación de datos con Pandas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3909579" y="1619732"/>
            <a:ext cx="1537500" cy="551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Data Frames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1057750" y="1614358"/>
            <a:ext cx="1347600" cy="551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Estructuras de datos de Pandas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4" name="Google Shape;94;p19"/>
          <p:cNvCxnSpPr>
            <a:stCxn id="91" idx="0"/>
            <a:endCxn id="93" idx="2"/>
          </p:cNvCxnSpPr>
          <p:nvPr/>
        </p:nvCxnSpPr>
        <p:spPr>
          <a:xfrm rot="10800000">
            <a:off x="1731550" y="2165973"/>
            <a:ext cx="0" cy="129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" name="Google Shape;95;p19"/>
          <p:cNvSpPr/>
          <p:nvPr/>
        </p:nvSpPr>
        <p:spPr>
          <a:xfrm>
            <a:off x="3909575" y="951463"/>
            <a:ext cx="1537500" cy="551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Series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548746" y="1614365"/>
            <a:ext cx="1537500" cy="551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Lectura desde archivos</a:t>
            </a:r>
            <a:endParaRPr sz="10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7" name="Google Shape;97;p19"/>
          <p:cNvCxnSpPr>
            <a:stCxn id="93" idx="3"/>
            <a:endCxn id="95" idx="1"/>
          </p:cNvCxnSpPr>
          <p:nvPr/>
        </p:nvCxnSpPr>
        <p:spPr>
          <a:xfrm flipH="1" rot="10800000">
            <a:off x="2405350" y="1227208"/>
            <a:ext cx="1504200" cy="663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" name="Google Shape;98;p19"/>
          <p:cNvCxnSpPr>
            <a:stCxn id="93" idx="3"/>
            <a:endCxn id="92" idx="1"/>
          </p:cNvCxnSpPr>
          <p:nvPr/>
        </p:nvCxnSpPr>
        <p:spPr>
          <a:xfrm>
            <a:off x="2405350" y="1890208"/>
            <a:ext cx="1504200" cy="54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" name="Google Shape;99;p19"/>
          <p:cNvCxnSpPr>
            <a:stCxn id="92" idx="3"/>
            <a:endCxn id="96" idx="1"/>
          </p:cNvCxnSpPr>
          <p:nvPr/>
        </p:nvCxnSpPr>
        <p:spPr>
          <a:xfrm flipH="1" rot="10800000">
            <a:off x="5447079" y="1890182"/>
            <a:ext cx="1101600" cy="54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0" name="Google Shape;100;p19"/>
          <p:cNvSpPr/>
          <p:nvPr/>
        </p:nvSpPr>
        <p:spPr>
          <a:xfrm>
            <a:off x="3909561" y="3952585"/>
            <a:ext cx="1537500" cy="551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Operaciones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909565" y="2956276"/>
            <a:ext cx="1537500" cy="551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Selección de elementos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19"/>
          <p:cNvCxnSpPr>
            <a:stCxn id="91" idx="3"/>
            <a:endCxn id="101" idx="1"/>
          </p:cNvCxnSpPr>
          <p:nvPr/>
        </p:nvCxnSpPr>
        <p:spPr>
          <a:xfrm flipH="1" rot="10800000">
            <a:off x="2405350" y="3232023"/>
            <a:ext cx="1504200" cy="507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3" name="Google Shape;103;p19"/>
          <p:cNvCxnSpPr>
            <a:stCxn id="91" idx="3"/>
            <a:endCxn id="100" idx="1"/>
          </p:cNvCxnSpPr>
          <p:nvPr/>
        </p:nvCxnSpPr>
        <p:spPr>
          <a:xfrm>
            <a:off x="2405350" y="3739023"/>
            <a:ext cx="1504200" cy="489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4" name="Google Shape;104;p19"/>
          <p:cNvSpPr/>
          <p:nvPr/>
        </p:nvSpPr>
        <p:spPr>
          <a:xfrm>
            <a:off x="6399662" y="3952591"/>
            <a:ext cx="1537500" cy="551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Tratamiento de datos ausentes</a:t>
            </a:r>
            <a:endParaRPr sz="10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5" name="Google Shape;105;p19"/>
          <p:cNvCxnSpPr>
            <a:stCxn id="100" idx="3"/>
            <a:endCxn id="104" idx="1"/>
          </p:cNvCxnSpPr>
          <p:nvPr/>
        </p:nvCxnSpPr>
        <p:spPr>
          <a:xfrm>
            <a:off x="5447061" y="4228435"/>
            <a:ext cx="95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6" name="Google Shape;106;p19"/>
          <p:cNvSpPr/>
          <p:nvPr/>
        </p:nvSpPr>
        <p:spPr>
          <a:xfrm>
            <a:off x="3909575" y="2288010"/>
            <a:ext cx="1537500" cy="551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Panel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7" name="Google Shape;107;p19"/>
          <p:cNvCxnSpPr>
            <a:stCxn id="93" idx="3"/>
            <a:endCxn id="106" idx="1"/>
          </p:cNvCxnSpPr>
          <p:nvPr/>
        </p:nvCxnSpPr>
        <p:spPr>
          <a:xfrm>
            <a:off x="2405350" y="1890208"/>
            <a:ext cx="1504200" cy="673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Lectura de archivos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 Python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5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 .csv y .txt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6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.csv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66"/>
          <p:cNvSpPr txBox="1"/>
          <p:nvPr/>
        </p:nvSpPr>
        <p:spPr>
          <a:xfrm>
            <a:off x="668035" y="1771870"/>
            <a:ext cx="73815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9" name="Google Shape;529;p66"/>
          <p:cNvSpPr txBox="1"/>
          <p:nvPr/>
        </p:nvSpPr>
        <p:spPr>
          <a:xfrm>
            <a:off x="3968077" y="2369364"/>
            <a:ext cx="44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530" name="Google Shape;530;p66"/>
          <p:cNvSpPr txBox="1"/>
          <p:nvPr/>
        </p:nvSpPr>
        <p:spPr>
          <a:xfrm>
            <a:off x="551538" y="1703475"/>
            <a:ext cx="3472200" cy="262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google.colab </a:t>
            </a:r>
            <a:r>
              <a:rPr lang="es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drive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os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drive.mount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2C6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%cd 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'/content/gdrive/MyDrive'</a:t>
            </a:r>
            <a:endParaRPr sz="12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'winequality-red.csv'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'density'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'pH'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'sulphates'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'alcohol'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'quality'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.head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1" name="Google Shape;531;p66"/>
          <p:cNvSpPr txBox="1"/>
          <p:nvPr/>
        </p:nvSpPr>
        <p:spPr>
          <a:xfrm>
            <a:off x="4415268" y="1996993"/>
            <a:ext cx="4177200" cy="132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density    pH  sulphates  alcohol  quality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0   0.9978  3.51       0.56      9.4        5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1   0.9968  3.20       0.68      9.8        5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2   0.9970  3.26       0.65      9.8        5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3   0.9980  3.16       0.58      9.8        6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4   0.9978  3.51       0.56      9.4        5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7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.txt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67"/>
          <p:cNvSpPr txBox="1"/>
          <p:nvPr/>
        </p:nvSpPr>
        <p:spPr>
          <a:xfrm>
            <a:off x="599685" y="1671275"/>
            <a:ext cx="75105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8" name="Google Shape;538;p67"/>
          <p:cNvSpPr txBox="1"/>
          <p:nvPr/>
        </p:nvSpPr>
        <p:spPr>
          <a:xfrm>
            <a:off x="3964814" y="2187668"/>
            <a:ext cx="4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539" name="Google Shape;539;p67"/>
          <p:cNvSpPr txBox="1"/>
          <p:nvPr/>
        </p:nvSpPr>
        <p:spPr>
          <a:xfrm>
            <a:off x="481150" y="1715508"/>
            <a:ext cx="3532800" cy="287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google.colab </a:t>
            </a:r>
            <a:r>
              <a:rPr lang="es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drive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os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drive.mount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2C6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%cd 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'/content/gdrive/MyDrive'</a:t>
            </a:r>
            <a:endParaRPr sz="12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'pokemon_data.txt'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delimiter=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'\t'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'Type 1'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'HP'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'Attack'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'Defense'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.head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2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67"/>
          <p:cNvSpPr txBox="1"/>
          <p:nvPr/>
        </p:nvSpPr>
        <p:spPr>
          <a:xfrm>
            <a:off x="4412451" y="1865840"/>
            <a:ext cx="4250400" cy="24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      Name  Type 1  HP  Attack  Defense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              Bulbasaur  Grass  45      49       49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                Ivysaur  Grass  60      62       63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               Venusaur  Grass  80      82       83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  VenusaurMega Venusaur  Grass  80     100      123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             Charmander   Fire  39      52       43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8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 .xlsx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.xlsx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1" name="Google Shape;551;p69"/>
          <p:cNvSpPr txBox="1"/>
          <p:nvPr/>
        </p:nvSpPr>
        <p:spPr>
          <a:xfrm>
            <a:off x="944579" y="1624650"/>
            <a:ext cx="68583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2" name="Google Shape;552;p69"/>
          <p:cNvSpPr txBox="1"/>
          <p:nvPr/>
        </p:nvSpPr>
        <p:spPr>
          <a:xfrm>
            <a:off x="4028616" y="2069435"/>
            <a:ext cx="36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553" name="Google Shape;553;p69"/>
          <p:cNvSpPr txBox="1"/>
          <p:nvPr/>
        </p:nvSpPr>
        <p:spPr>
          <a:xfrm>
            <a:off x="836338" y="1659198"/>
            <a:ext cx="3226200" cy="303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google.colab </a:t>
            </a:r>
            <a:r>
              <a:rPr lang="es" sz="11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drive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os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drive.mount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'/content/gdrive'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82C6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%cd </a:t>
            </a:r>
            <a:r>
              <a:rPr lang="e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'/content/gdrive/MyDrive'</a:t>
            </a:r>
            <a:endParaRPr sz="11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pd.read_excel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'defaultoutput.xlsx'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lang="e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'index'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'Year_Birth'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'Education'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'Income'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lang="e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.head</a:t>
            </a:r>
            <a:r>
              <a:rPr lang="es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1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4" name="Google Shape;554;p69"/>
          <p:cNvSpPr txBox="1"/>
          <p:nvPr/>
        </p:nvSpPr>
        <p:spPr>
          <a:xfrm>
            <a:off x="4426255" y="1788916"/>
            <a:ext cx="3881400" cy="24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index    ID  Year_Birth   Education   Income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      0  5524        1957  Graduation  58138.0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      1  2174        1954  Graduation  46344.0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      2  4141        1965  Graduation  71613.0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      3  6182        1984  Graduation  26646.0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      4  5324        1981         PhD  58293.0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0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 .xlsx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Github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5" name="Google Shape;565;p71"/>
          <p:cNvSpPr txBox="1"/>
          <p:nvPr/>
        </p:nvSpPr>
        <p:spPr>
          <a:xfrm>
            <a:off x="786460" y="1647425"/>
            <a:ext cx="71571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6" name="Google Shape;566;p71"/>
          <p:cNvSpPr txBox="1"/>
          <p:nvPr/>
        </p:nvSpPr>
        <p:spPr>
          <a:xfrm>
            <a:off x="4176415" y="1945916"/>
            <a:ext cx="3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567" name="Google Shape;567;p71"/>
          <p:cNvSpPr txBox="1"/>
          <p:nvPr/>
        </p:nvSpPr>
        <p:spPr>
          <a:xfrm>
            <a:off x="673500" y="1690901"/>
            <a:ext cx="3514500" cy="24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 = 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'https://raw.githubusercontent.com/JJTorresDS/stocks-ds-edu/main/stocks.csv'</a:t>
            </a:r>
            <a:endParaRPr sz="12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 = pd.read_csv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index_col=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'AMZN'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'MCD'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'SBUX'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'GOOG'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'MSFT'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.head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8" name="Google Shape;568;p71"/>
          <p:cNvSpPr txBox="1"/>
          <p:nvPr/>
        </p:nvSpPr>
        <p:spPr>
          <a:xfrm>
            <a:off x="4515899" y="1690892"/>
            <a:ext cx="3954600" cy="290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   AMZN    MCD  SBUX   GOOG  MSFT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formatted_date                                 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2016-01-01      587.0  106.3  54.4  743.0  49.9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2016-02-01      552.5  100.7  52.1  697.8  46.0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2016-03-01      593.6  108.8  53.6  745.0  50.3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2016-04-01      659.6  109.5  50.5  693.0  45.5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2016-05-01      722.8  105.6  49.3  735.7  48.3</a:t>
            </a:r>
            <a:endParaRPr sz="7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2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APIs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4" name="Google Shape;574;p72"/>
          <p:cNvSpPr txBox="1"/>
          <p:nvPr/>
        </p:nvSpPr>
        <p:spPr>
          <a:xfrm>
            <a:off x="748878" y="1796744"/>
            <a:ext cx="71064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5" name="Google Shape;575;p72"/>
          <p:cNvSpPr txBox="1"/>
          <p:nvPr/>
        </p:nvSpPr>
        <p:spPr>
          <a:xfrm>
            <a:off x="4075056" y="2202591"/>
            <a:ext cx="41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</a:rPr>
              <a:t>👉</a:t>
            </a:r>
            <a:endParaRPr/>
          </a:p>
        </p:txBody>
      </p:sp>
      <p:sp>
        <p:nvSpPr>
          <p:cNvPr id="576" name="Google Shape;576;p72"/>
          <p:cNvSpPr txBox="1"/>
          <p:nvPr/>
        </p:nvSpPr>
        <p:spPr>
          <a:xfrm>
            <a:off x="636675" y="1635725"/>
            <a:ext cx="3478200" cy="287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wget -O cars_clus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csv https://s3-api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us-geo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objectstorage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softlayer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net/cf-courses-data/CognitiveClass/ML0101ENv3/labs/cars_clus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csv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filename = 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'cars_clus.csv'</a:t>
            </a:r>
            <a:endParaRPr sz="12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#Lectura</a:t>
            </a:r>
            <a:endParaRPr sz="120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pdf = pd.read_csv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 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"Shape: "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pdf.shape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orint(pdf.head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7" name="Google Shape;577;p72"/>
          <p:cNvSpPr txBox="1"/>
          <p:nvPr/>
        </p:nvSpPr>
        <p:spPr>
          <a:xfrm>
            <a:off x="4451921" y="1841022"/>
            <a:ext cx="3861300" cy="153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manufact    model   sales  resale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    Acura  Integra  16.919  16.360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    Acura       TL  39.384  19.875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    Acura       CL  14.114  18.225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    Acura       RL   8.588  29.725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     Audi       A4  20.397  22.255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3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73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Manejo de datos según cotización en la bolsa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4" name="Google Shape;584;p73"/>
          <p:cNvSpPr txBox="1"/>
          <p:nvPr/>
        </p:nvSpPr>
        <p:spPr>
          <a:xfrm>
            <a:off x="473350" y="3980550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15-20min en grupos 3-4 personas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5" name="Google Shape;585;p7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86" name="Google Shape;586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7" name="Google Shape;587;p73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8" name="Google Shape;588;p73"/>
          <p:cNvSpPr txBox="1"/>
          <p:nvPr/>
        </p:nvSpPr>
        <p:spPr>
          <a:xfrm>
            <a:off x="473350" y="21955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Manipulación de datos según cotizaciones de diversas compañías por medio de Pandas Data Frames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Cuestionario de tarea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¿Te gustaría comprobar tus conocimientos de la clase anterior?</a:t>
            </a:r>
            <a:endParaRPr b="1" sz="25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73350" y="26108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 compartimos a través del chat de Zoom / chat de la plataforma el enlace a un breve </a:t>
            </a: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cuestionario de Kahoot.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6" name="Google Shape;116;p2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17" name="Google Shape;117;p2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p20" title="ícono de cuestionario de tare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500" y="742675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4"/>
          <p:cNvSpPr txBox="1"/>
          <p:nvPr/>
        </p:nvSpPr>
        <p:spPr>
          <a:xfrm>
            <a:off x="4519500" y="1820650"/>
            <a:ext cx="38346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Apertura al aprendizaje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Siempre, pero siempre puedes seguir aprendiendo. Compartir el conocimiento es válido, la construcción colaborativa es la propuesta.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voces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a todos, todos podemos reflexionar. Dejar el espacio para que todos podamos participar.</a:t>
            </a:r>
            <a:endParaRPr sz="135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4" name="Google Shape;594;p74"/>
          <p:cNvSpPr txBox="1"/>
          <p:nvPr/>
        </p:nvSpPr>
        <p:spPr>
          <a:xfrm>
            <a:off x="442200" y="1820650"/>
            <a:ext cx="38346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Presencia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Participar y “estar” en la clase, que tu alrededor no te distraiga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 activa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más allá de lo que la persona está expresando directamente</a:t>
            </a:r>
            <a:endParaRPr sz="135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74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6" name="Google Shape;596;p7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7" name="Google Shape;597;p74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598" name="Google Shape;598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9" name="Google Shape;599;p74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75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605" name="Google Shape;605;p7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6" name="Google Shape;606;p75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" name="Google Shape;607;p75"/>
          <p:cNvSpPr txBox="1"/>
          <p:nvPr/>
        </p:nvSpPr>
        <p:spPr>
          <a:xfrm>
            <a:off x="501450" y="990513"/>
            <a:ext cx="731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anejo de datos según cotización en la bolsa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8" name="Google Shape;608;p7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9" name="Google Shape;609;p75"/>
          <p:cNvSpPr txBox="1"/>
          <p:nvPr/>
        </p:nvSpPr>
        <p:spPr>
          <a:xfrm>
            <a:off x="457350" y="2145000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¿Cómo lo hacemos?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Importar datos de Acciones Globales (que están hosteados en GITHUB en el siguiente enlace Monitoreo de Acciones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Graficar cotizaciones y recomendar elegir 2 acciones para comprar.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Justificar la decisión.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75"/>
          <p:cNvSpPr txBox="1"/>
          <p:nvPr/>
        </p:nvSpPr>
        <p:spPr>
          <a:xfrm>
            <a:off x="4527575" y="214500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Cualquier duda pueden consultar a su tutor o profesor.</a:t>
            </a:r>
            <a:endParaRPr b="1"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p75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usaremos los breakouts rooms. El tutor/a tendrá el rol de facilitador/a.</a:t>
            </a:r>
            <a:endParaRPr i="1" sz="10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7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2" name="Google Shape;622;p77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77"/>
          <p:cNvSpPr txBox="1"/>
          <p:nvPr/>
        </p:nvSpPr>
        <p:spPr>
          <a:xfrm>
            <a:off x="475500" y="1448025"/>
            <a:ext cx="38346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Pandas: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fundamental que nos permite trabajar con archivos planos (.csv, .txt, xlsx) en Python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Series: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estructuras 1D en Pandas que almacenan vectores con índice, nombre y valores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DataFrames: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estructuras 2D (filas x columnas) que son la generalización de Series en Pandas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Lectura de datos en pandas: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pueden leer archivos planos con las funciones pd_read_csv o pd_read _excel pero también se pueden leer archivos en formatos tipo .JSON y .SQL.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Panel: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estructuras 3D (filas x columnas x profundidad) que permiten almacenar varios Dataframes 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77"/>
          <p:cNvSpPr txBox="1"/>
          <p:nvPr/>
        </p:nvSpPr>
        <p:spPr>
          <a:xfrm>
            <a:off x="4497275" y="1561175"/>
            <a:ext cx="3834600" cy="3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Operaciones vectorizadas: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 operación matemática consistente que se puede ejecutar en vectores y matrices 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Datos ausentes: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Conocidos como NaN en Python representan valores sin registro que pueden llegar a ser problemáticos en los análisis. 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Metódo pct_change: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Implícito en pandas que permite calcular variaciones porcentuales de observaciones consecutivas para monitorear cambios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Indexación de datos en Pandas: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métodos loc y iloc que permiten extraer filas con base en condiciones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8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0" name="Google Shape;630;p78"/>
          <p:cNvSpPr txBox="1"/>
          <p:nvPr/>
        </p:nvSpPr>
        <p:spPr>
          <a:xfrm>
            <a:off x="2109143" y="2213738"/>
            <a:ext cx="4925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Nociones básicas de Pandas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estructuras de datos en Pandas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Series y Data Frames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Selección de elementos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 datos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Datos ausentes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Lectura de archivos con pandas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0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81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260550"/>
            <a:ext cx="3898251" cy="264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275" y="629475"/>
            <a:ext cx="3651126" cy="210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350" y="2782725"/>
            <a:ext cx="4109674" cy="23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809800" y="312575"/>
            <a:ext cx="319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Cuarta revolución Industrial 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337825" y="312575"/>
            <a:ext cx="319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Transformación digital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2650350" y="2738075"/>
            <a:ext cx="319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Ciclo de vida de un proyecto DS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125" y="4692925"/>
            <a:ext cx="1235525" cy="2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1404863" y="19413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Estructuras de datos en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Pandas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la librería Pandas?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